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7"/>
  </p:notesMasterIdLst>
  <p:sldIdLst>
    <p:sldId id="277" r:id="rId2"/>
    <p:sldId id="256" r:id="rId3"/>
    <p:sldId id="257" r:id="rId4"/>
    <p:sldId id="258" r:id="rId5"/>
    <p:sldId id="259" r:id="rId6"/>
    <p:sldId id="279" r:id="rId7"/>
    <p:sldId id="262" r:id="rId8"/>
    <p:sldId id="280" r:id="rId9"/>
    <p:sldId id="268" r:id="rId10"/>
    <p:sldId id="269" r:id="rId11"/>
    <p:sldId id="270" r:id="rId12"/>
    <p:sldId id="271" r:id="rId13"/>
    <p:sldId id="273" r:id="rId14"/>
    <p:sldId id="272" r:id="rId15"/>
    <p:sldId id="274"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8297" autoAdjust="0"/>
    <p:restoredTop sz="86410" autoAdjust="0"/>
  </p:normalViewPr>
  <p:slideViewPr>
    <p:cSldViewPr>
      <p:cViewPr varScale="1">
        <p:scale>
          <a:sx n="133" d="100"/>
          <a:sy n="133" d="100"/>
        </p:scale>
        <p:origin x="1280" y="20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EFB7F98-4D0E-43E0-AE22-71279726BBF1}" type="datetimeFigureOut">
              <a:rPr lang="en-US" smtClean="0"/>
              <a:t>9/20/20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1F84275-D213-4A8C-B251-B8101B982D64}" type="slidenum">
              <a:rPr lang="en-US" smtClean="0"/>
              <a:t>‹#›</a:t>
            </a:fld>
            <a:endParaRPr lang="en-US"/>
          </a:p>
        </p:txBody>
      </p:sp>
    </p:spTree>
    <p:extLst>
      <p:ext uri="{BB962C8B-B14F-4D97-AF65-F5344CB8AC3E}">
        <p14:creationId xmlns:p14="http://schemas.microsoft.com/office/powerpoint/2010/main" val="40858054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your own theme and layout (View-slide</a:t>
            </a:r>
            <a:r>
              <a:rPr lang="en-US" baseline="0" dirty="0"/>
              <a:t> master or similar)</a:t>
            </a:r>
            <a:r>
              <a:rPr lang="en-US" dirty="0"/>
              <a:t>.  Add photos,</a:t>
            </a:r>
            <a:r>
              <a:rPr lang="en-US" baseline="0" dirty="0"/>
              <a:t> logos and graphics.  Throughout this template file, text in italics should be replaced with more specific titles.</a:t>
            </a:r>
            <a:endParaRPr lang="en-US" dirty="0"/>
          </a:p>
        </p:txBody>
      </p:sp>
      <p:sp>
        <p:nvSpPr>
          <p:cNvPr id="4" name="Slide Number Placeholder 3"/>
          <p:cNvSpPr>
            <a:spLocks noGrp="1"/>
          </p:cNvSpPr>
          <p:nvPr>
            <p:ph type="sldNum" sz="quarter" idx="10"/>
          </p:nvPr>
        </p:nvSpPr>
        <p:spPr/>
        <p:txBody>
          <a:bodyPr/>
          <a:lstStyle/>
          <a:p>
            <a:fld id="{61F84275-D213-4A8C-B251-B8101B982D64}" type="slidenum">
              <a:rPr lang="en-US" smtClean="0"/>
              <a:t>2</a:t>
            </a:fld>
            <a:endParaRPr lang="en-US"/>
          </a:p>
        </p:txBody>
      </p:sp>
    </p:spTree>
    <p:extLst>
      <p:ext uri="{BB962C8B-B14F-4D97-AF65-F5344CB8AC3E}">
        <p14:creationId xmlns:p14="http://schemas.microsoft.com/office/powerpoint/2010/main" val="10291738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1F84275-D213-4A8C-B251-B8101B982D64}" type="slidenum">
              <a:rPr lang="en-US" smtClean="0"/>
              <a:t>12</a:t>
            </a:fld>
            <a:endParaRPr lang="en-US"/>
          </a:p>
        </p:txBody>
      </p:sp>
    </p:spTree>
    <p:extLst>
      <p:ext uri="{BB962C8B-B14F-4D97-AF65-F5344CB8AC3E}">
        <p14:creationId xmlns:p14="http://schemas.microsoft.com/office/powerpoint/2010/main" val="28652926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1F84275-D213-4A8C-B251-B8101B982D64}" type="slidenum">
              <a:rPr lang="en-US" smtClean="0"/>
              <a:t>13</a:t>
            </a:fld>
            <a:endParaRPr lang="en-US"/>
          </a:p>
        </p:txBody>
      </p:sp>
    </p:spTree>
    <p:extLst>
      <p:ext uri="{BB962C8B-B14F-4D97-AF65-F5344CB8AC3E}">
        <p14:creationId xmlns:p14="http://schemas.microsoft.com/office/powerpoint/2010/main" val="34056035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1F84275-D213-4A8C-B251-B8101B982D64}" type="slidenum">
              <a:rPr lang="en-US" smtClean="0"/>
              <a:t>14</a:t>
            </a:fld>
            <a:endParaRPr lang="en-US"/>
          </a:p>
        </p:txBody>
      </p:sp>
    </p:spTree>
    <p:extLst>
      <p:ext uri="{BB962C8B-B14F-4D97-AF65-F5344CB8AC3E}">
        <p14:creationId xmlns:p14="http://schemas.microsoft.com/office/powerpoint/2010/main" val="4242235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1F84275-D213-4A8C-B251-B8101B982D64}" type="slidenum">
              <a:rPr lang="en-US" smtClean="0"/>
              <a:t>15</a:t>
            </a:fld>
            <a:endParaRPr lang="en-US"/>
          </a:p>
        </p:txBody>
      </p:sp>
    </p:spTree>
    <p:extLst>
      <p:ext uri="{BB962C8B-B14F-4D97-AF65-F5344CB8AC3E}">
        <p14:creationId xmlns:p14="http://schemas.microsoft.com/office/powerpoint/2010/main" val="37438772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1F84275-D213-4A8C-B251-B8101B982D64}" type="slidenum">
              <a:rPr lang="en-US" smtClean="0"/>
              <a:t>3</a:t>
            </a:fld>
            <a:endParaRPr lang="en-US"/>
          </a:p>
        </p:txBody>
      </p:sp>
    </p:spTree>
    <p:extLst>
      <p:ext uri="{BB962C8B-B14F-4D97-AF65-F5344CB8AC3E}">
        <p14:creationId xmlns:p14="http://schemas.microsoft.com/office/powerpoint/2010/main" val="41352603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Photos!</a:t>
            </a:r>
          </a:p>
        </p:txBody>
      </p:sp>
      <p:sp>
        <p:nvSpPr>
          <p:cNvPr id="4" name="Slide Number Placeholder 3"/>
          <p:cNvSpPr>
            <a:spLocks noGrp="1"/>
          </p:cNvSpPr>
          <p:nvPr>
            <p:ph type="sldNum" sz="quarter" idx="10"/>
          </p:nvPr>
        </p:nvSpPr>
        <p:spPr/>
        <p:txBody>
          <a:bodyPr/>
          <a:lstStyle/>
          <a:p>
            <a:fld id="{61F84275-D213-4A8C-B251-B8101B982D64}" type="slidenum">
              <a:rPr lang="en-US" smtClean="0"/>
              <a:t>4</a:t>
            </a:fld>
            <a:endParaRPr lang="en-US"/>
          </a:p>
        </p:txBody>
      </p:sp>
    </p:spTree>
    <p:extLst>
      <p:ext uri="{BB962C8B-B14F-4D97-AF65-F5344CB8AC3E}">
        <p14:creationId xmlns:p14="http://schemas.microsoft.com/office/powerpoint/2010/main" val="8332442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Photos!</a:t>
            </a:r>
          </a:p>
        </p:txBody>
      </p:sp>
      <p:sp>
        <p:nvSpPr>
          <p:cNvPr id="4" name="Slide Number Placeholder 3"/>
          <p:cNvSpPr>
            <a:spLocks noGrp="1"/>
          </p:cNvSpPr>
          <p:nvPr>
            <p:ph type="sldNum" sz="quarter" idx="10"/>
          </p:nvPr>
        </p:nvSpPr>
        <p:spPr/>
        <p:txBody>
          <a:bodyPr/>
          <a:lstStyle/>
          <a:p>
            <a:fld id="{61F84275-D213-4A8C-B251-B8101B982D64}" type="slidenum">
              <a:rPr lang="en-US" smtClean="0"/>
              <a:t>5</a:t>
            </a:fld>
            <a:endParaRPr lang="en-US"/>
          </a:p>
        </p:txBody>
      </p:sp>
    </p:spTree>
    <p:extLst>
      <p:ext uri="{BB962C8B-B14F-4D97-AF65-F5344CB8AC3E}">
        <p14:creationId xmlns:p14="http://schemas.microsoft.com/office/powerpoint/2010/main" val="29244797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1F84275-D213-4A8C-B251-B8101B982D64}" type="slidenum">
              <a:rPr lang="en-US" smtClean="0"/>
              <a:t>7</a:t>
            </a:fld>
            <a:endParaRPr lang="en-US"/>
          </a:p>
        </p:txBody>
      </p:sp>
    </p:spTree>
    <p:extLst>
      <p:ext uri="{BB962C8B-B14F-4D97-AF65-F5344CB8AC3E}">
        <p14:creationId xmlns:p14="http://schemas.microsoft.com/office/powerpoint/2010/main" val="264965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1F84275-D213-4A8C-B251-B8101B982D64}" type="slidenum">
              <a:rPr lang="en-US" smtClean="0"/>
              <a:t>8</a:t>
            </a:fld>
            <a:endParaRPr lang="en-US"/>
          </a:p>
        </p:txBody>
      </p:sp>
    </p:spTree>
    <p:extLst>
      <p:ext uri="{BB962C8B-B14F-4D97-AF65-F5344CB8AC3E}">
        <p14:creationId xmlns:p14="http://schemas.microsoft.com/office/powerpoint/2010/main" val="24226467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a:t>
            </a:r>
            <a:r>
              <a:rPr lang="en-US" baseline="0" dirty="0"/>
              <a:t> photos, logos, etc.</a:t>
            </a:r>
            <a:endParaRPr lang="en-US" dirty="0"/>
          </a:p>
        </p:txBody>
      </p:sp>
      <p:sp>
        <p:nvSpPr>
          <p:cNvPr id="4" name="Slide Number Placeholder 3"/>
          <p:cNvSpPr>
            <a:spLocks noGrp="1"/>
          </p:cNvSpPr>
          <p:nvPr>
            <p:ph type="sldNum" sz="quarter" idx="10"/>
          </p:nvPr>
        </p:nvSpPr>
        <p:spPr/>
        <p:txBody>
          <a:bodyPr/>
          <a:lstStyle/>
          <a:p>
            <a:fld id="{61F84275-D213-4A8C-B251-B8101B982D64}" type="slidenum">
              <a:rPr lang="en-US" smtClean="0"/>
              <a:t>9</a:t>
            </a:fld>
            <a:endParaRPr lang="en-US"/>
          </a:p>
        </p:txBody>
      </p:sp>
    </p:spTree>
    <p:extLst>
      <p:ext uri="{BB962C8B-B14F-4D97-AF65-F5344CB8AC3E}">
        <p14:creationId xmlns:p14="http://schemas.microsoft.com/office/powerpoint/2010/main" val="511040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 slides as necessary</a:t>
            </a:r>
            <a:r>
              <a:rPr lang="en-US" baseline="0" dirty="0"/>
              <a:t> to highlight results</a:t>
            </a:r>
            <a:endParaRPr lang="en-US" dirty="0"/>
          </a:p>
        </p:txBody>
      </p:sp>
      <p:sp>
        <p:nvSpPr>
          <p:cNvPr id="4" name="Slide Number Placeholder 3"/>
          <p:cNvSpPr>
            <a:spLocks noGrp="1"/>
          </p:cNvSpPr>
          <p:nvPr>
            <p:ph type="sldNum" sz="quarter" idx="10"/>
          </p:nvPr>
        </p:nvSpPr>
        <p:spPr/>
        <p:txBody>
          <a:bodyPr/>
          <a:lstStyle/>
          <a:p>
            <a:fld id="{61F84275-D213-4A8C-B251-B8101B982D64}" type="slidenum">
              <a:rPr lang="en-US" smtClean="0"/>
              <a:t>10</a:t>
            </a:fld>
            <a:endParaRPr lang="en-US"/>
          </a:p>
        </p:txBody>
      </p:sp>
    </p:spTree>
    <p:extLst>
      <p:ext uri="{BB962C8B-B14F-4D97-AF65-F5344CB8AC3E}">
        <p14:creationId xmlns:p14="http://schemas.microsoft.com/office/powerpoint/2010/main" val="1792654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1F84275-D213-4A8C-B251-B8101B982D64}" type="slidenum">
              <a:rPr lang="en-US" smtClean="0"/>
              <a:t>11</a:t>
            </a:fld>
            <a:endParaRPr lang="en-US"/>
          </a:p>
        </p:txBody>
      </p:sp>
    </p:spTree>
    <p:extLst>
      <p:ext uri="{BB962C8B-B14F-4D97-AF65-F5344CB8AC3E}">
        <p14:creationId xmlns:p14="http://schemas.microsoft.com/office/powerpoint/2010/main" val="2865292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FD7CDD7-822E-4FA1-B9E6-A9947F7B01F1}" type="datetimeFigureOut">
              <a:rPr lang="en-US" smtClean="0"/>
              <a:t>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AA4B6B-0627-4696-AC76-FC96BF27512A}" type="slidenum">
              <a:rPr lang="en-US" smtClean="0"/>
              <a:t>‹#›</a:t>
            </a:fld>
            <a:endParaRPr lang="en-US"/>
          </a:p>
        </p:txBody>
      </p:sp>
    </p:spTree>
    <p:extLst>
      <p:ext uri="{BB962C8B-B14F-4D97-AF65-F5344CB8AC3E}">
        <p14:creationId xmlns:p14="http://schemas.microsoft.com/office/powerpoint/2010/main" val="28723873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FD7CDD7-822E-4FA1-B9E6-A9947F7B01F1}" type="datetimeFigureOut">
              <a:rPr lang="en-US" smtClean="0"/>
              <a:t>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AA4B6B-0627-4696-AC76-FC96BF27512A}" type="slidenum">
              <a:rPr lang="en-US" smtClean="0"/>
              <a:t>‹#›</a:t>
            </a:fld>
            <a:endParaRPr lang="en-US"/>
          </a:p>
        </p:txBody>
      </p:sp>
    </p:spTree>
    <p:extLst>
      <p:ext uri="{BB962C8B-B14F-4D97-AF65-F5344CB8AC3E}">
        <p14:creationId xmlns:p14="http://schemas.microsoft.com/office/powerpoint/2010/main" val="10189074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FD7CDD7-822E-4FA1-B9E6-A9947F7B01F1}" type="datetimeFigureOut">
              <a:rPr lang="en-US" smtClean="0"/>
              <a:t>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AA4B6B-0627-4696-AC76-FC96BF27512A}" type="slidenum">
              <a:rPr lang="en-US" smtClean="0"/>
              <a:t>‹#›</a:t>
            </a:fld>
            <a:endParaRPr lang="en-US"/>
          </a:p>
        </p:txBody>
      </p:sp>
    </p:spTree>
    <p:extLst>
      <p:ext uri="{BB962C8B-B14F-4D97-AF65-F5344CB8AC3E}">
        <p14:creationId xmlns:p14="http://schemas.microsoft.com/office/powerpoint/2010/main" val="11971899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FD7CDD7-822E-4FA1-B9E6-A9947F7B01F1}" type="datetimeFigureOut">
              <a:rPr lang="en-US" smtClean="0"/>
              <a:t>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AA4B6B-0627-4696-AC76-FC96BF27512A}" type="slidenum">
              <a:rPr lang="en-US" smtClean="0"/>
              <a:t>‹#›</a:t>
            </a:fld>
            <a:endParaRPr lang="en-US"/>
          </a:p>
        </p:txBody>
      </p:sp>
    </p:spTree>
    <p:extLst>
      <p:ext uri="{BB962C8B-B14F-4D97-AF65-F5344CB8AC3E}">
        <p14:creationId xmlns:p14="http://schemas.microsoft.com/office/powerpoint/2010/main" val="26834809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FD7CDD7-822E-4FA1-B9E6-A9947F7B01F1}" type="datetimeFigureOut">
              <a:rPr lang="en-US" smtClean="0"/>
              <a:t>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AA4B6B-0627-4696-AC76-FC96BF27512A}" type="slidenum">
              <a:rPr lang="en-US" smtClean="0"/>
              <a:t>‹#›</a:t>
            </a:fld>
            <a:endParaRPr lang="en-US"/>
          </a:p>
        </p:txBody>
      </p:sp>
    </p:spTree>
    <p:extLst>
      <p:ext uri="{BB962C8B-B14F-4D97-AF65-F5344CB8AC3E}">
        <p14:creationId xmlns:p14="http://schemas.microsoft.com/office/powerpoint/2010/main" val="2795964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FD7CDD7-822E-4FA1-B9E6-A9947F7B01F1}" type="datetimeFigureOut">
              <a:rPr lang="en-US" smtClean="0"/>
              <a:t>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AA4B6B-0627-4696-AC76-FC96BF27512A}" type="slidenum">
              <a:rPr lang="en-US" smtClean="0"/>
              <a:t>‹#›</a:t>
            </a:fld>
            <a:endParaRPr lang="en-US"/>
          </a:p>
        </p:txBody>
      </p:sp>
    </p:spTree>
    <p:extLst>
      <p:ext uri="{BB962C8B-B14F-4D97-AF65-F5344CB8AC3E}">
        <p14:creationId xmlns:p14="http://schemas.microsoft.com/office/powerpoint/2010/main" val="16726019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FD7CDD7-822E-4FA1-B9E6-A9947F7B01F1}" type="datetimeFigureOut">
              <a:rPr lang="en-US" smtClean="0"/>
              <a:t>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AA4B6B-0627-4696-AC76-FC96BF27512A}" type="slidenum">
              <a:rPr lang="en-US" smtClean="0"/>
              <a:t>‹#›</a:t>
            </a:fld>
            <a:endParaRPr lang="en-US"/>
          </a:p>
        </p:txBody>
      </p:sp>
    </p:spTree>
    <p:extLst>
      <p:ext uri="{BB962C8B-B14F-4D97-AF65-F5344CB8AC3E}">
        <p14:creationId xmlns:p14="http://schemas.microsoft.com/office/powerpoint/2010/main" val="3996418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FD7CDD7-822E-4FA1-B9E6-A9947F7B01F1}" type="datetimeFigureOut">
              <a:rPr lang="en-US" smtClean="0"/>
              <a:t>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AA4B6B-0627-4696-AC76-FC96BF27512A}" type="slidenum">
              <a:rPr lang="en-US" smtClean="0"/>
              <a:t>‹#›</a:t>
            </a:fld>
            <a:endParaRPr lang="en-US"/>
          </a:p>
        </p:txBody>
      </p:sp>
    </p:spTree>
    <p:extLst>
      <p:ext uri="{BB962C8B-B14F-4D97-AF65-F5344CB8AC3E}">
        <p14:creationId xmlns:p14="http://schemas.microsoft.com/office/powerpoint/2010/main" val="2595387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D7CDD7-822E-4FA1-B9E6-A9947F7B01F1}" type="datetimeFigureOut">
              <a:rPr lang="en-US" smtClean="0"/>
              <a:t>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2AA4B6B-0627-4696-AC76-FC96BF27512A}" type="slidenum">
              <a:rPr lang="en-US" smtClean="0"/>
              <a:t>‹#›</a:t>
            </a:fld>
            <a:endParaRPr lang="en-US"/>
          </a:p>
        </p:txBody>
      </p:sp>
    </p:spTree>
    <p:extLst>
      <p:ext uri="{BB962C8B-B14F-4D97-AF65-F5344CB8AC3E}">
        <p14:creationId xmlns:p14="http://schemas.microsoft.com/office/powerpoint/2010/main" val="6459414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FD7CDD7-822E-4FA1-B9E6-A9947F7B01F1}" type="datetimeFigureOut">
              <a:rPr lang="en-US" smtClean="0"/>
              <a:t>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AA4B6B-0627-4696-AC76-FC96BF27512A}" type="slidenum">
              <a:rPr lang="en-US" smtClean="0"/>
              <a:t>‹#›</a:t>
            </a:fld>
            <a:endParaRPr lang="en-US"/>
          </a:p>
        </p:txBody>
      </p:sp>
    </p:spTree>
    <p:extLst>
      <p:ext uri="{BB962C8B-B14F-4D97-AF65-F5344CB8AC3E}">
        <p14:creationId xmlns:p14="http://schemas.microsoft.com/office/powerpoint/2010/main" val="37875408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FD7CDD7-822E-4FA1-B9E6-A9947F7B01F1}" type="datetimeFigureOut">
              <a:rPr lang="en-US" smtClean="0"/>
              <a:t>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AA4B6B-0627-4696-AC76-FC96BF27512A}" type="slidenum">
              <a:rPr lang="en-US" smtClean="0"/>
              <a:t>‹#›</a:t>
            </a:fld>
            <a:endParaRPr lang="en-US"/>
          </a:p>
        </p:txBody>
      </p:sp>
    </p:spTree>
    <p:extLst>
      <p:ext uri="{BB962C8B-B14F-4D97-AF65-F5344CB8AC3E}">
        <p14:creationId xmlns:p14="http://schemas.microsoft.com/office/powerpoint/2010/main" val="40504236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D7CDD7-822E-4FA1-B9E6-A9947F7B01F1}" type="datetimeFigureOut">
              <a:rPr lang="en-US" smtClean="0"/>
              <a:t>9/20/20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AA4B6B-0627-4696-AC76-FC96BF27512A}" type="slidenum">
              <a:rPr lang="en-US" smtClean="0"/>
              <a:t>‹#›</a:t>
            </a:fld>
            <a:endParaRPr lang="en-US"/>
          </a:p>
        </p:txBody>
      </p:sp>
    </p:spTree>
    <p:extLst>
      <p:ext uri="{BB962C8B-B14F-4D97-AF65-F5344CB8AC3E}">
        <p14:creationId xmlns:p14="http://schemas.microsoft.com/office/powerpoint/2010/main" val="157343253"/>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Before you begin</a:t>
            </a:r>
          </a:p>
        </p:txBody>
      </p:sp>
      <p:sp>
        <p:nvSpPr>
          <p:cNvPr id="3" name="Subtitle 2"/>
          <p:cNvSpPr>
            <a:spLocks noGrp="1"/>
          </p:cNvSpPr>
          <p:nvPr>
            <p:ph idx="1"/>
          </p:nvPr>
        </p:nvSpPr>
        <p:spPr>
          <a:xfrm>
            <a:off x="457200" y="1600200"/>
            <a:ext cx="8229600" cy="4571999"/>
          </a:xfrm>
        </p:spPr>
        <p:txBody>
          <a:bodyPr>
            <a:normAutofit fontScale="92500" lnSpcReduction="10000"/>
          </a:bodyPr>
          <a:lstStyle/>
          <a:p>
            <a:r>
              <a:rPr lang="en-US" sz="1800" dirty="0"/>
              <a:t>The intent of this template is to give you guidance on preparing an interesting and informative slide show that tells the story of your student chapter for the last year. You can and should use this to inform almost any audience about your chapter, from first-year students to your college dean to K-12 schools to local companies and your section. </a:t>
            </a:r>
          </a:p>
          <a:p>
            <a:r>
              <a:rPr lang="en-US" sz="1800" dirty="0"/>
              <a:t>You need to include at least the information requested on each slide for the annual report. If you have other things your chapter has done that you want to brag about to whatever audiences you encounter, including us, go ahead and put them in here. </a:t>
            </a:r>
          </a:p>
          <a:p>
            <a:r>
              <a:rPr lang="en-US" sz="1800" dirty="0"/>
              <a:t>You cannot have more than 40 slides. You may have to pick and choose among all your great events, because you can’t chronicle them all here. If you submit more than 40, we will stop looking at 40, and your score may suffer as a result. </a:t>
            </a:r>
          </a:p>
          <a:p>
            <a:r>
              <a:rPr lang="en-US" sz="1800" dirty="0"/>
              <a:t>Delete this slide before you submit this portion of your annual report, the show starts on the next one. </a:t>
            </a:r>
          </a:p>
          <a:p>
            <a:r>
              <a:rPr lang="en-US" sz="1800" dirty="0"/>
              <a:t>Pictures, pictures, and more pictures. Tell your story with pictures and narration by the presenter, not with words on the slides. </a:t>
            </a:r>
          </a:p>
          <a:p>
            <a:r>
              <a:rPr lang="en-US" sz="1800" dirty="0"/>
              <a:t>The Annual Report and this presentation serve a number of functions in addition to outreach. This is also a chance to look at what you accomplished last year to help plan for next year, and to provide a historical record for chapter officers and members in the future. </a:t>
            </a:r>
          </a:p>
        </p:txBody>
      </p:sp>
    </p:spTree>
    <p:extLst>
      <p:ext uri="{BB962C8B-B14F-4D97-AF65-F5344CB8AC3E}">
        <p14:creationId xmlns:p14="http://schemas.microsoft.com/office/powerpoint/2010/main" val="33603116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Student Conference</a:t>
            </a:r>
          </a:p>
        </p:txBody>
      </p:sp>
      <p:sp>
        <p:nvSpPr>
          <p:cNvPr id="3" name="Content Placeholder 2"/>
          <p:cNvSpPr>
            <a:spLocks noGrp="1"/>
          </p:cNvSpPr>
          <p:nvPr>
            <p:ph idx="1"/>
          </p:nvPr>
        </p:nvSpPr>
        <p:spPr/>
        <p:txBody>
          <a:bodyPr>
            <a:normAutofit/>
          </a:bodyPr>
          <a:lstStyle/>
          <a:p>
            <a:r>
              <a:rPr lang="en-US" sz="1800" i="1" dirty="0">
                <a:solidFill>
                  <a:srgbClr val="FF0000"/>
                </a:solidFill>
              </a:rPr>
              <a:t>Provide one slide with an overall picture from the conference that gives the conference name, location and dates. A great overall picture would be all the members that attended the conference in a group</a:t>
            </a:r>
          </a:p>
          <a:p>
            <a:r>
              <a:rPr lang="en-US" sz="1800" i="1" dirty="0">
                <a:solidFill>
                  <a:srgbClr val="FF0000"/>
                </a:solidFill>
              </a:rPr>
              <a:t>Provide as many slides as needed to show the major activities your chapter engaged in at the conference, and if your chapter did well in any competitions, the awards earned. Keep it to one activity per slide. </a:t>
            </a:r>
          </a:p>
          <a:p>
            <a:r>
              <a:rPr lang="en-US" sz="1800" i="1" dirty="0">
                <a:solidFill>
                  <a:srgbClr val="FF0000"/>
                </a:solidFill>
              </a:rPr>
              <a:t>You don’t need to provide data on attendees, etc. </a:t>
            </a:r>
          </a:p>
        </p:txBody>
      </p:sp>
    </p:spTree>
    <p:extLst>
      <p:ext uri="{BB962C8B-B14F-4D97-AF65-F5344CB8AC3E}">
        <p14:creationId xmlns:p14="http://schemas.microsoft.com/office/powerpoint/2010/main" val="24929028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Workshop for Student Chapter Leaders</a:t>
            </a:r>
          </a:p>
        </p:txBody>
      </p:sp>
      <p:sp>
        <p:nvSpPr>
          <p:cNvPr id="3" name="Content Placeholder 2"/>
          <p:cNvSpPr>
            <a:spLocks noGrp="1"/>
          </p:cNvSpPr>
          <p:nvPr>
            <p:ph idx="1"/>
          </p:nvPr>
        </p:nvSpPr>
        <p:spPr/>
        <p:txBody>
          <a:bodyPr>
            <a:normAutofit/>
          </a:bodyPr>
          <a:lstStyle/>
          <a:p>
            <a:r>
              <a:rPr lang="en-US" sz="2400" dirty="0"/>
              <a:t>Provide one or two pictures that capture the weekend; like for the student conference, a group shot of the attendees is a great first picture. </a:t>
            </a:r>
          </a:p>
          <a:p>
            <a:r>
              <a:rPr lang="en-US" sz="2400" dirty="0"/>
              <a:t>A picture of the students plus regular members and YMF members from the local section/branch is also a good one. </a:t>
            </a:r>
            <a:endParaRPr lang="en-US" sz="2400" i="1" dirty="0"/>
          </a:p>
          <a:p>
            <a:r>
              <a:rPr lang="en-US" sz="1800" i="1" dirty="0">
                <a:solidFill>
                  <a:srgbClr val="FF0000"/>
                </a:solidFill>
              </a:rPr>
              <a:t>You don’t need to provide data on this slide, you already included it in the data entry part of the Annual Report</a:t>
            </a:r>
          </a:p>
          <a:p>
            <a:r>
              <a:rPr lang="en-US" sz="1800" i="1" dirty="0">
                <a:solidFill>
                  <a:srgbClr val="FF0000"/>
                </a:solidFill>
              </a:rPr>
              <a:t>You could include bullet points outlining the most important things you got from the conference, but don’t make it too wordy</a:t>
            </a:r>
            <a:endParaRPr lang="en-US" sz="1800" dirty="0">
              <a:solidFill>
                <a:srgbClr val="FF0000"/>
              </a:solidFill>
            </a:endParaRPr>
          </a:p>
        </p:txBody>
      </p:sp>
    </p:spTree>
    <p:extLst>
      <p:ext uri="{BB962C8B-B14F-4D97-AF65-F5344CB8AC3E}">
        <p14:creationId xmlns:p14="http://schemas.microsoft.com/office/powerpoint/2010/main" val="610606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National Conferences</a:t>
            </a:r>
          </a:p>
        </p:txBody>
      </p:sp>
      <p:sp>
        <p:nvSpPr>
          <p:cNvPr id="3" name="Content Placeholder 2"/>
          <p:cNvSpPr>
            <a:spLocks noGrp="1"/>
          </p:cNvSpPr>
          <p:nvPr>
            <p:ph idx="1"/>
          </p:nvPr>
        </p:nvSpPr>
        <p:spPr/>
        <p:txBody>
          <a:bodyPr>
            <a:normAutofit fontScale="92500" lnSpcReduction="10000"/>
          </a:bodyPr>
          <a:lstStyle/>
          <a:p>
            <a:r>
              <a:rPr lang="en-US" sz="2600" dirty="0"/>
              <a:t>If your chapter or its members attended any ASCE National events, include them here, one slide per event. </a:t>
            </a:r>
          </a:p>
          <a:p>
            <a:r>
              <a:rPr lang="en-US" sz="2200" dirty="0"/>
              <a:t>Examples </a:t>
            </a:r>
          </a:p>
          <a:p>
            <a:pPr lvl="1"/>
            <a:r>
              <a:rPr lang="en-US" sz="2200" dirty="0"/>
              <a:t>ASCE’s 145</a:t>
            </a:r>
            <a:r>
              <a:rPr lang="en-US" sz="2200" baseline="30000" dirty="0"/>
              <a:t>th</a:t>
            </a:r>
            <a:r>
              <a:rPr lang="en-US" sz="2200" dirty="0"/>
              <a:t> Annual Civil Engineering Conference</a:t>
            </a:r>
          </a:p>
          <a:p>
            <a:pPr lvl="1"/>
            <a:r>
              <a:rPr lang="en-US" sz="2200" dirty="0"/>
              <a:t>SEI Structures Congress</a:t>
            </a:r>
          </a:p>
          <a:p>
            <a:pPr lvl="1"/>
            <a:r>
              <a:rPr lang="en-US" sz="2200" dirty="0"/>
              <a:t>EWRI Congress</a:t>
            </a:r>
          </a:p>
          <a:p>
            <a:pPr lvl="1"/>
            <a:r>
              <a:rPr lang="en-US" sz="2200" i="1" dirty="0"/>
              <a:t>Any other ASCE Institute national conference</a:t>
            </a:r>
          </a:p>
          <a:p>
            <a:r>
              <a:rPr lang="en-US" sz="2600" dirty="0"/>
              <a:t>For each conference attended, use the Conference title as the slide title, and include a photo of the attendees along with the location and dates. </a:t>
            </a:r>
          </a:p>
          <a:p>
            <a:r>
              <a:rPr lang="en-US" sz="1800" dirty="0">
                <a:solidFill>
                  <a:srgbClr val="FF0000"/>
                </a:solidFill>
              </a:rPr>
              <a:t>You don’t need to provide data on these slides, you already provided that in the data entry part. </a:t>
            </a:r>
          </a:p>
          <a:p>
            <a:r>
              <a:rPr lang="en-US" sz="1800" dirty="0">
                <a:solidFill>
                  <a:srgbClr val="FF0000"/>
                </a:solidFill>
              </a:rPr>
              <a:t>A National Conference is not attending your student conference, National Concrete Canoe, etc., it is a professional conference.</a:t>
            </a:r>
            <a:endParaRPr lang="en-US" sz="1900" dirty="0">
              <a:solidFill>
                <a:srgbClr val="FF0000"/>
              </a:solidFill>
            </a:endParaRPr>
          </a:p>
        </p:txBody>
      </p:sp>
    </p:spTree>
    <p:extLst>
      <p:ext uri="{BB962C8B-B14F-4D97-AF65-F5344CB8AC3E}">
        <p14:creationId xmlns:p14="http://schemas.microsoft.com/office/powerpoint/2010/main" val="20797825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Community Service Projects</a:t>
            </a:r>
          </a:p>
        </p:txBody>
      </p:sp>
      <p:sp>
        <p:nvSpPr>
          <p:cNvPr id="3" name="Content Placeholder 2"/>
          <p:cNvSpPr>
            <a:spLocks noGrp="1"/>
          </p:cNvSpPr>
          <p:nvPr>
            <p:ph idx="1"/>
          </p:nvPr>
        </p:nvSpPr>
        <p:spPr/>
        <p:txBody>
          <a:bodyPr>
            <a:normAutofit/>
          </a:bodyPr>
          <a:lstStyle/>
          <a:p>
            <a:r>
              <a:rPr lang="en-US" dirty="0"/>
              <a:t>Provide one or more slides as needed for each community service event, with photos and a brief description of the event and its purpose</a:t>
            </a:r>
          </a:p>
          <a:p>
            <a:r>
              <a:rPr lang="en-US" dirty="0"/>
              <a:t>Try to tell the story with pictures instead of words</a:t>
            </a:r>
          </a:p>
          <a:p>
            <a:r>
              <a:rPr lang="en-US" dirty="0"/>
              <a:t>Even if the activities are similar, don’t put several different ones on the same slide</a:t>
            </a:r>
          </a:p>
        </p:txBody>
      </p:sp>
    </p:spTree>
    <p:extLst>
      <p:ext uri="{BB962C8B-B14F-4D97-AF65-F5344CB8AC3E}">
        <p14:creationId xmlns:p14="http://schemas.microsoft.com/office/powerpoint/2010/main" val="36620346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Community Service Project Title</a:t>
            </a:r>
          </a:p>
        </p:txBody>
      </p:sp>
      <p:sp>
        <p:nvSpPr>
          <p:cNvPr id="3" name="Content Placeholder 2"/>
          <p:cNvSpPr>
            <a:spLocks noGrp="1"/>
          </p:cNvSpPr>
          <p:nvPr>
            <p:ph idx="1"/>
          </p:nvPr>
        </p:nvSpPr>
        <p:spPr>
          <a:xfrm>
            <a:off x="457200" y="1600200"/>
            <a:ext cx="8229600" cy="4876800"/>
          </a:xfrm>
        </p:spPr>
        <p:txBody>
          <a:bodyPr>
            <a:normAutofit fontScale="62500" lnSpcReduction="20000"/>
          </a:bodyPr>
          <a:lstStyle/>
          <a:p>
            <a:r>
              <a:rPr lang="en-US" i="1" dirty="0"/>
              <a:t>Description</a:t>
            </a:r>
          </a:p>
          <a:p>
            <a:pPr lvl="1"/>
            <a:r>
              <a:rPr lang="en-US" i="1" dirty="0"/>
              <a:t>Goals, objectives – </a:t>
            </a:r>
            <a:r>
              <a:rPr lang="en-US" i="1" dirty="0">
                <a:solidFill>
                  <a:srgbClr val="FF0000"/>
                </a:solidFill>
              </a:rPr>
              <a:t>provide these on the slide</a:t>
            </a:r>
            <a:endParaRPr lang="en-US" i="1" dirty="0"/>
          </a:p>
          <a:p>
            <a:pPr lvl="1"/>
            <a:r>
              <a:rPr lang="en-US" i="1" dirty="0"/>
              <a:t>How project goals and objectives matched with your Student Chapter goals – </a:t>
            </a:r>
            <a:r>
              <a:rPr lang="en-US" i="1" dirty="0">
                <a:solidFill>
                  <a:srgbClr val="FF0000"/>
                </a:solidFill>
              </a:rPr>
              <a:t>be prepared to talk about these while the audience is viewing the Pictures, sketches and graphics you are using to describe the project</a:t>
            </a:r>
          </a:p>
          <a:p>
            <a:r>
              <a:rPr lang="en-US" i="1" dirty="0"/>
              <a:t>Project impact</a:t>
            </a:r>
          </a:p>
          <a:p>
            <a:pPr lvl="1"/>
            <a:r>
              <a:rPr lang="en-US" i="1" dirty="0"/>
              <a:t>Describe the anticipated short and long term impacts of the project for the people and/or community that it will serve – </a:t>
            </a:r>
            <a:r>
              <a:rPr lang="en-US" i="1" dirty="0">
                <a:solidFill>
                  <a:srgbClr val="FF0000"/>
                </a:solidFill>
              </a:rPr>
              <a:t>but not in words on the slide – Be prepared to tell your audience how many people were affected by the project, how it helped the community, and similar impacts from the project</a:t>
            </a:r>
          </a:p>
          <a:p>
            <a:pPr lvl="1"/>
            <a:r>
              <a:rPr lang="en-US" i="1" dirty="0">
                <a:solidFill>
                  <a:srgbClr val="FF0000"/>
                </a:solidFill>
              </a:rPr>
              <a:t>Provide a separate slide for each project with a description of the impact in words for evaluation for the Annual Report. Plan to omit this for presentations. This slide does </a:t>
            </a:r>
            <a:r>
              <a:rPr lang="en-US" i="1" dirty="0"/>
              <a:t>NOT</a:t>
            </a:r>
            <a:r>
              <a:rPr lang="en-US" i="1" dirty="0">
                <a:solidFill>
                  <a:srgbClr val="FF0000"/>
                </a:solidFill>
              </a:rPr>
              <a:t> count against the limit on slides. </a:t>
            </a:r>
            <a:endParaRPr lang="en-US" i="1" dirty="0"/>
          </a:p>
          <a:p>
            <a:r>
              <a:rPr lang="en-US" i="1" dirty="0"/>
              <a:t>Participation</a:t>
            </a:r>
          </a:p>
          <a:p>
            <a:pPr lvl="1"/>
            <a:r>
              <a:rPr lang="en-US" i="1" dirty="0"/>
              <a:t>Number of students and percent of total membership that worked on the project</a:t>
            </a:r>
          </a:p>
          <a:p>
            <a:pPr lvl="1"/>
            <a:r>
              <a:rPr lang="en-US" i="1" dirty="0"/>
              <a:t>Number of faculty and practitioner advisors that participated</a:t>
            </a:r>
          </a:p>
          <a:p>
            <a:pPr lvl="1"/>
            <a:r>
              <a:rPr lang="en-US" i="1" dirty="0"/>
              <a:t>Total person-hours spent on the project</a:t>
            </a:r>
          </a:p>
        </p:txBody>
      </p:sp>
    </p:spTree>
    <p:extLst>
      <p:ext uri="{BB962C8B-B14F-4D97-AF65-F5344CB8AC3E}">
        <p14:creationId xmlns:p14="http://schemas.microsoft.com/office/powerpoint/2010/main" val="30730349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3" name="Content Placeholder 2"/>
          <p:cNvSpPr>
            <a:spLocks noGrp="1"/>
          </p:cNvSpPr>
          <p:nvPr>
            <p:ph idx="1"/>
          </p:nvPr>
        </p:nvSpPr>
        <p:spPr/>
        <p:txBody>
          <a:bodyPr>
            <a:normAutofit fontScale="92500" lnSpcReduction="10000"/>
          </a:bodyPr>
          <a:lstStyle/>
          <a:p>
            <a:r>
              <a:rPr lang="en-US" i="1" dirty="0"/>
              <a:t>This is always the last slide, dress it up, make it fun, but make it clear you are inviting questions</a:t>
            </a:r>
          </a:p>
          <a:p>
            <a:r>
              <a:rPr lang="en-US" i="1" dirty="0"/>
              <a:t>If you do a good job with this slideshow, you have a ready-made vehicle to present to</a:t>
            </a:r>
          </a:p>
          <a:p>
            <a:pPr lvl="2"/>
            <a:r>
              <a:rPr lang="en-US" i="1" dirty="0"/>
              <a:t>To a student chapter meeting, particularly at the beginning of each year</a:t>
            </a:r>
          </a:p>
          <a:p>
            <a:pPr lvl="2"/>
            <a:r>
              <a:rPr lang="en-US" i="1" dirty="0"/>
              <a:t>To your local ASCE Section or Branch officers, and/or one of their regular meetings</a:t>
            </a:r>
          </a:p>
          <a:p>
            <a:pPr lvl="2"/>
            <a:r>
              <a:rPr lang="en-US" i="1" dirty="0"/>
              <a:t>Your department or college administration when asking for funding</a:t>
            </a:r>
          </a:p>
          <a:p>
            <a:pPr lvl="2"/>
            <a:r>
              <a:rPr lang="en-US" i="1" dirty="0"/>
              <a:t>Other audiences as appropriate</a:t>
            </a:r>
          </a:p>
        </p:txBody>
      </p:sp>
    </p:spTree>
    <p:extLst>
      <p:ext uri="{BB962C8B-B14F-4D97-AF65-F5344CB8AC3E}">
        <p14:creationId xmlns:p14="http://schemas.microsoft.com/office/powerpoint/2010/main" val="40342896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i="1" dirty="0"/>
              <a:t>Type Your University Name Here</a:t>
            </a:r>
          </a:p>
        </p:txBody>
      </p:sp>
      <p:sp>
        <p:nvSpPr>
          <p:cNvPr id="3" name="Subtitle 2"/>
          <p:cNvSpPr>
            <a:spLocks noGrp="1"/>
          </p:cNvSpPr>
          <p:nvPr>
            <p:ph type="subTitle" idx="1"/>
          </p:nvPr>
        </p:nvSpPr>
        <p:spPr/>
        <p:txBody>
          <a:bodyPr/>
          <a:lstStyle/>
          <a:p>
            <a:r>
              <a:rPr lang="en-US" dirty="0"/>
              <a:t>Annual Report for</a:t>
            </a:r>
          </a:p>
          <a:p>
            <a:r>
              <a:rPr lang="en-US" dirty="0"/>
              <a:t>American Society of Civil Engineers Student Chapter</a:t>
            </a:r>
          </a:p>
        </p:txBody>
      </p:sp>
    </p:spTree>
    <p:extLst>
      <p:ext uri="{BB962C8B-B14F-4D97-AF65-F5344CB8AC3E}">
        <p14:creationId xmlns:p14="http://schemas.microsoft.com/office/powerpoint/2010/main" val="15995303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Contact Information</a:t>
            </a:r>
          </a:p>
        </p:txBody>
      </p:sp>
      <p:sp>
        <p:nvSpPr>
          <p:cNvPr id="3" name="Content Placeholder 2"/>
          <p:cNvSpPr>
            <a:spLocks noGrp="1"/>
          </p:cNvSpPr>
          <p:nvPr>
            <p:ph idx="1"/>
          </p:nvPr>
        </p:nvSpPr>
        <p:spPr/>
        <p:txBody>
          <a:bodyPr/>
          <a:lstStyle/>
          <a:p>
            <a:r>
              <a:rPr lang="en-US" i="1" dirty="0"/>
              <a:t>Mailing address</a:t>
            </a:r>
          </a:p>
          <a:p>
            <a:r>
              <a:rPr lang="en-US" i="1" dirty="0"/>
              <a:t>Email addresses</a:t>
            </a:r>
          </a:p>
          <a:p>
            <a:r>
              <a:rPr lang="en-US" i="1" dirty="0"/>
              <a:t>Web site, Facebook, newsletter, etc. addresses</a:t>
            </a:r>
          </a:p>
          <a:p>
            <a:endParaRPr lang="en-US" i="1" dirty="0"/>
          </a:p>
          <a:p>
            <a:r>
              <a:rPr lang="en-US" sz="1800" i="1" dirty="0">
                <a:solidFill>
                  <a:srgbClr val="FF0000"/>
                </a:solidFill>
              </a:rPr>
              <a:t>Note: For many audiences, like your local section/branch, dean, etc. this slide can probably be omitted</a:t>
            </a:r>
          </a:p>
          <a:p>
            <a:endParaRPr lang="en-US" dirty="0"/>
          </a:p>
        </p:txBody>
      </p:sp>
    </p:spTree>
    <p:extLst>
      <p:ext uri="{BB962C8B-B14F-4D97-AF65-F5344CB8AC3E}">
        <p14:creationId xmlns:p14="http://schemas.microsoft.com/office/powerpoint/2010/main" val="36534072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Student Officers</a:t>
            </a:r>
          </a:p>
        </p:txBody>
      </p:sp>
      <p:sp>
        <p:nvSpPr>
          <p:cNvPr id="3" name="Content Placeholder 2"/>
          <p:cNvSpPr>
            <a:spLocks noGrp="1"/>
          </p:cNvSpPr>
          <p:nvPr>
            <p:ph idx="1"/>
          </p:nvPr>
        </p:nvSpPr>
        <p:spPr/>
        <p:txBody>
          <a:bodyPr>
            <a:normAutofit/>
          </a:bodyPr>
          <a:lstStyle/>
          <a:p>
            <a:r>
              <a:rPr lang="en-US" i="1" dirty="0"/>
              <a:t>For the current officers responsible for the Annual Report, provide a headshot photo with</a:t>
            </a:r>
          </a:p>
          <a:p>
            <a:pPr lvl="1"/>
            <a:r>
              <a:rPr lang="en-US" i="1" dirty="0"/>
              <a:t>Office held</a:t>
            </a:r>
          </a:p>
          <a:p>
            <a:pPr lvl="1"/>
            <a:r>
              <a:rPr lang="en-US" i="1" dirty="0"/>
              <a:t>Name</a:t>
            </a:r>
          </a:p>
          <a:p>
            <a:r>
              <a:rPr lang="en-US" i="1" dirty="0"/>
              <a:t>For presentations, use the current officers in the same format</a:t>
            </a:r>
          </a:p>
          <a:p>
            <a:r>
              <a:rPr lang="en-US" sz="1900" i="1" dirty="0">
                <a:solidFill>
                  <a:srgbClr val="FF0000"/>
                </a:solidFill>
              </a:rPr>
              <a:t>In general keep this page to the primary officers, like Pres., VP, Treas., and </a:t>
            </a:r>
            <a:r>
              <a:rPr lang="en-US" sz="1900" i="1" dirty="0" err="1">
                <a:solidFill>
                  <a:srgbClr val="FF0000"/>
                </a:solidFill>
              </a:rPr>
              <a:t>Sec’ty</a:t>
            </a:r>
            <a:r>
              <a:rPr lang="en-US" sz="1900" i="1" dirty="0">
                <a:solidFill>
                  <a:srgbClr val="FF0000"/>
                </a:solidFill>
              </a:rPr>
              <a:t>; if possible, make headshots consistent in size and background for a more professional appearance</a:t>
            </a:r>
          </a:p>
        </p:txBody>
      </p:sp>
    </p:spTree>
    <p:extLst>
      <p:ext uri="{BB962C8B-B14F-4D97-AF65-F5344CB8AC3E}">
        <p14:creationId xmlns:p14="http://schemas.microsoft.com/office/powerpoint/2010/main" val="36858312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Advisors</a:t>
            </a:r>
          </a:p>
        </p:txBody>
      </p:sp>
      <p:sp>
        <p:nvSpPr>
          <p:cNvPr id="3" name="Content Placeholder 2"/>
          <p:cNvSpPr>
            <a:spLocks noGrp="1"/>
          </p:cNvSpPr>
          <p:nvPr>
            <p:ph idx="1"/>
          </p:nvPr>
        </p:nvSpPr>
        <p:spPr/>
        <p:txBody>
          <a:bodyPr>
            <a:normAutofit/>
          </a:bodyPr>
          <a:lstStyle/>
          <a:p>
            <a:r>
              <a:rPr lang="en-US" sz="1800" i="1" dirty="0">
                <a:solidFill>
                  <a:srgbClr val="FF0000"/>
                </a:solidFill>
              </a:rPr>
              <a:t>Follow the same format used for the student officers, include all faculty and practitioner advisors; including their full academic or work title/position is a good practice. You don’t need to include their contact information.</a:t>
            </a:r>
          </a:p>
        </p:txBody>
      </p:sp>
    </p:spTree>
    <p:extLst>
      <p:ext uri="{BB962C8B-B14F-4D97-AF65-F5344CB8AC3E}">
        <p14:creationId xmlns:p14="http://schemas.microsoft.com/office/powerpoint/2010/main" val="23613370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A9BBE9-BA57-1C4D-BD16-65DFF2B4E92A}"/>
              </a:ext>
            </a:extLst>
          </p:cNvPr>
          <p:cNvSpPr>
            <a:spLocks noGrp="1"/>
          </p:cNvSpPr>
          <p:nvPr>
            <p:ph type="title"/>
          </p:nvPr>
        </p:nvSpPr>
        <p:spPr/>
        <p:txBody>
          <a:bodyPr/>
          <a:lstStyle/>
          <a:p>
            <a:r>
              <a:rPr lang="en-US" dirty="0"/>
              <a:t>Chapter Recognition</a:t>
            </a:r>
          </a:p>
        </p:txBody>
      </p:sp>
      <p:sp>
        <p:nvSpPr>
          <p:cNvPr id="3" name="Content Placeholder 2">
            <a:extLst>
              <a:ext uri="{FF2B5EF4-FFF2-40B4-BE49-F238E27FC236}">
                <a16:creationId xmlns:a16="http://schemas.microsoft.com/office/drawing/2014/main" id="{00955FD0-CAEE-6246-83B0-CD0D3F394AA7}"/>
              </a:ext>
            </a:extLst>
          </p:cNvPr>
          <p:cNvSpPr>
            <a:spLocks noGrp="1"/>
          </p:cNvSpPr>
          <p:nvPr>
            <p:ph idx="1"/>
          </p:nvPr>
        </p:nvSpPr>
        <p:spPr/>
        <p:txBody>
          <a:bodyPr>
            <a:normAutofit/>
          </a:bodyPr>
          <a:lstStyle/>
          <a:p>
            <a:r>
              <a:rPr lang="en-US" sz="1800" dirty="0">
                <a:solidFill>
                  <a:srgbClr val="FF0000"/>
                </a:solidFill>
              </a:rPr>
              <a:t>If your chapter has won any local, section, state, or national awards, provide that information here. A picture of the award presentation with a brief caption of what the award recognizes is great. </a:t>
            </a:r>
          </a:p>
          <a:p>
            <a:r>
              <a:rPr lang="en-US" sz="1800" dirty="0">
                <a:solidFill>
                  <a:srgbClr val="FF0000"/>
                </a:solidFill>
              </a:rPr>
              <a:t>If possible, the picture of the award presentation should include people, like one of your chapter officers and the local section president, etc. </a:t>
            </a:r>
          </a:p>
          <a:p>
            <a:r>
              <a:rPr lang="en-US" sz="1800" dirty="0">
                <a:solidFill>
                  <a:srgbClr val="FF0000"/>
                </a:solidFill>
              </a:rPr>
              <a:t>If you receive an ASCE award that is just mailed, consider asking your local section or region governor to present it at a regular chapter meeting.</a:t>
            </a:r>
          </a:p>
          <a:p>
            <a:r>
              <a:rPr lang="en-US" sz="1800" dirty="0">
                <a:solidFill>
                  <a:srgbClr val="FF0000"/>
                </a:solidFill>
              </a:rPr>
              <a:t>The emphasis here is on highlighting the recognition, but primarily with photos, not words.</a:t>
            </a:r>
          </a:p>
        </p:txBody>
      </p:sp>
    </p:spTree>
    <p:extLst>
      <p:ext uri="{BB962C8B-B14F-4D97-AF65-F5344CB8AC3E}">
        <p14:creationId xmlns:p14="http://schemas.microsoft.com/office/powerpoint/2010/main" val="23788713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Mission Statement</a:t>
            </a:r>
          </a:p>
        </p:txBody>
      </p:sp>
      <p:sp>
        <p:nvSpPr>
          <p:cNvPr id="3" name="Content Placeholder 2"/>
          <p:cNvSpPr>
            <a:spLocks noGrp="1"/>
          </p:cNvSpPr>
          <p:nvPr>
            <p:ph idx="1"/>
          </p:nvPr>
        </p:nvSpPr>
        <p:spPr/>
        <p:txBody>
          <a:bodyPr/>
          <a:lstStyle/>
          <a:p>
            <a:r>
              <a:rPr lang="en-US" i="1" dirty="0"/>
              <a:t>Provide your chapter’s mission statement</a:t>
            </a:r>
          </a:p>
          <a:p>
            <a:endParaRPr lang="en-US" i="1" dirty="0"/>
          </a:p>
          <a:p>
            <a:r>
              <a:rPr lang="en-US" sz="1800" i="1" dirty="0">
                <a:solidFill>
                  <a:srgbClr val="FF0000"/>
                </a:solidFill>
              </a:rPr>
              <a:t>Depending on the audience, this slide could be omitted. If you are making a STEM presentation to elementary school students, for example, this is very boring and can be omitted. If you are making a pitch to an entity you have never approached before for support/funding, this may be appropriate.</a:t>
            </a:r>
          </a:p>
        </p:txBody>
      </p:sp>
    </p:spTree>
    <p:extLst>
      <p:ext uri="{BB962C8B-B14F-4D97-AF65-F5344CB8AC3E}">
        <p14:creationId xmlns:p14="http://schemas.microsoft.com/office/powerpoint/2010/main" val="42204236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Goals</a:t>
            </a:r>
          </a:p>
        </p:txBody>
      </p:sp>
      <p:sp>
        <p:nvSpPr>
          <p:cNvPr id="3" name="Content Placeholder 2"/>
          <p:cNvSpPr>
            <a:spLocks noGrp="1"/>
          </p:cNvSpPr>
          <p:nvPr>
            <p:ph idx="1"/>
          </p:nvPr>
        </p:nvSpPr>
        <p:spPr/>
        <p:txBody>
          <a:bodyPr>
            <a:normAutofit fontScale="92500" lnSpcReduction="10000"/>
          </a:bodyPr>
          <a:lstStyle/>
          <a:p>
            <a:r>
              <a:rPr lang="en-US" i="1" dirty="0"/>
              <a:t>Provide your chapter’s goals for the year</a:t>
            </a:r>
          </a:p>
          <a:p>
            <a:pPr lvl="1"/>
            <a:r>
              <a:rPr lang="en-US" i="1" dirty="0"/>
              <a:t>Give each goal a clear title and provide a brief description, along with a brief description of your success at achieving the goal</a:t>
            </a:r>
          </a:p>
          <a:p>
            <a:pPr lvl="1"/>
            <a:r>
              <a:rPr lang="en-US" i="1" dirty="0"/>
              <a:t>You provide the detail on the Goals in the online part of the annual report, so you don’t need to repeat it here!</a:t>
            </a:r>
          </a:p>
          <a:p>
            <a:endParaRPr lang="en-US" i="1" dirty="0"/>
          </a:p>
          <a:p>
            <a:r>
              <a:rPr lang="en-US" sz="1800" i="1" dirty="0">
                <a:solidFill>
                  <a:srgbClr val="FF0000"/>
                </a:solidFill>
              </a:rPr>
              <a:t>Depending on the audience, this slide could be omitted. If you are making a STEM presentation to elementary school students, for example, this is very boring and can be omitted. If you are making a pitch to an entity you have never approached before for support/funding, this may be appropriate.</a:t>
            </a:r>
          </a:p>
        </p:txBody>
      </p:sp>
    </p:spTree>
    <p:extLst>
      <p:ext uri="{BB962C8B-B14F-4D97-AF65-F5344CB8AC3E}">
        <p14:creationId xmlns:p14="http://schemas.microsoft.com/office/powerpoint/2010/main" val="36346402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Chapter Activities</a:t>
            </a:r>
          </a:p>
        </p:txBody>
      </p:sp>
      <p:sp>
        <p:nvSpPr>
          <p:cNvPr id="3" name="Content Placeholder 2"/>
          <p:cNvSpPr>
            <a:spLocks noGrp="1"/>
          </p:cNvSpPr>
          <p:nvPr>
            <p:ph idx="1"/>
          </p:nvPr>
        </p:nvSpPr>
        <p:spPr/>
        <p:txBody>
          <a:bodyPr/>
          <a:lstStyle/>
          <a:p>
            <a:r>
              <a:rPr lang="en-US" i="1" dirty="0"/>
              <a:t>For the most fun, informative, and well attended events of the year, provide a slide for each one that has</a:t>
            </a:r>
          </a:p>
          <a:p>
            <a:pPr lvl="1"/>
            <a:r>
              <a:rPr lang="en-US" i="1" dirty="0"/>
              <a:t>A title that captures the type of activity, like Chapter Meeting, Field Trip, Guest Speaker, etc.</a:t>
            </a:r>
          </a:p>
          <a:p>
            <a:pPr lvl="1"/>
            <a:r>
              <a:rPr lang="en-US" i="1" dirty="0"/>
              <a:t>Pictures!!</a:t>
            </a:r>
          </a:p>
          <a:p>
            <a:pPr lvl="1"/>
            <a:r>
              <a:rPr lang="en-US" i="1" dirty="0"/>
              <a:t>A brief description of the activity and it’s focus</a:t>
            </a:r>
          </a:p>
          <a:p>
            <a:pPr marL="457200" lvl="1" indent="0">
              <a:buNone/>
            </a:pPr>
            <a:r>
              <a:rPr lang="en-US" sz="1800" i="1" dirty="0">
                <a:solidFill>
                  <a:srgbClr val="FF0000"/>
                </a:solidFill>
              </a:rPr>
              <a:t>Keep it to one activity per slide, and use as many as needed to give the audience a sense of what your chapter has been doing over the last year. You are trying to wow the audience with the range and popularity of the chapter’s activities </a:t>
            </a:r>
          </a:p>
          <a:p>
            <a:pPr lvl="1"/>
            <a:endParaRPr lang="en-US" i="1" dirty="0"/>
          </a:p>
        </p:txBody>
      </p:sp>
    </p:spTree>
    <p:extLst>
      <p:ext uri="{BB962C8B-B14F-4D97-AF65-F5344CB8AC3E}">
        <p14:creationId xmlns:p14="http://schemas.microsoft.com/office/powerpoint/2010/main" val="15469818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2031</TotalTime>
  <Words>1511</Words>
  <Application>Microsoft Macintosh PowerPoint</Application>
  <PresentationFormat>On-screen Show (4:3)</PresentationFormat>
  <Paragraphs>104</Paragraphs>
  <Slides>15</Slides>
  <Notes>13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Calibri</vt:lpstr>
      <vt:lpstr>Office Theme</vt:lpstr>
      <vt:lpstr>Before you begin</vt:lpstr>
      <vt:lpstr>Type Your University Name Here</vt:lpstr>
      <vt:lpstr>Contact Information</vt:lpstr>
      <vt:lpstr>Student Officers</vt:lpstr>
      <vt:lpstr>Advisors</vt:lpstr>
      <vt:lpstr>Chapter Recognition</vt:lpstr>
      <vt:lpstr>Mission Statement</vt:lpstr>
      <vt:lpstr>Goals</vt:lpstr>
      <vt:lpstr>Chapter Activities</vt:lpstr>
      <vt:lpstr>Student Conference</vt:lpstr>
      <vt:lpstr>Workshop for Student Chapter Leaders</vt:lpstr>
      <vt:lpstr>National Conferences</vt:lpstr>
      <vt:lpstr>Community Service Projects</vt:lpstr>
      <vt:lpstr>Community Service Project Title</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Will</dc:creator>
  <cp:lastModifiedBy>Jim Thompson</cp:lastModifiedBy>
  <cp:revision>52</cp:revision>
  <dcterms:created xsi:type="dcterms:W3CDTF">2013-08-09T15:30:51Z</dcterms:created>
  <dcterms:modified xsi:type="dcterms:W3CDTF">2020-09-20T17:06:25Z</dcterms:modified>
</cp:coreProperties>
</file>